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99" r:id="rId3"/>
    <p:sldId id="257" r:id="rId4"/>
    <p:sldId id="303" r:id="rId5"/>
    <p:sldId id="304" r:id="rId6"/>
    <p:sldId id="305" r:id="rId7"/>
    <p:sldId id="317" r:id="rId8"/>
    <p:sldId id="318" r:id="rId9"/>
    <p:sldId id="319" r:id="rId10"/>
    <p:sldId id="321" r:id="rId11"/>
    <p:sldId id="307" r:id="rId12"/>
    <p:sldId id="322" r:id="rId13"/>
    <p:sldId id="323" r:id="rId14"/>
    <p:sldId id="308" r:id="rId15"/>
    <p:sldId id="325" r:id="rId16"/>
    <p:sldId id="324" r:id="rId17"/>
    <p:sldId id="327" r:id="rId18"/>
    <p:sldId id="326" r:id="rId19"/>
    <p:sldId id="328" r:id="rId20"/>
    <p:sldId id="302" r:id="rId21"/>
    <p:sldId id="291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66FF"/>
    <a:srgbClr val="00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047956-9A76-40C9-A2DB-3AD49C48334E}" v="1" dt="2022-04-08T08:38:47.44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0BC32C-7F75-4CD0-B6CE-259943E360D3}" type="datetimeFigureOut">
              <a:rPr lang="en-MY" smtClean="0"/>
              <a:t>9/6/2022</a:t>
            </a:fld>
            <a:endParaRPr lang="en-M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EF52F2-DE58-43D7-890E-6DD9E8C0A0CD}" type="slidenum">
              <a:rPr lang="en-MY" smtClean="0"/>
              <a:t>‹#›</a:t>
            </a:fld>
            <a:endParaRPr lang="en-M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AF91EA-851E-445D-B910-BDC094B67772}" type="datetimeFigureOut">
              <a:rPr lang="en-MY" smtClean="0"/>
              <a:pPr/>
              <a:t>9/6/2022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A4204-FF64-427B-8D72-608BBD45CB4E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xmlns="" val="3340073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F74C9-1DF8-482E-BDA9-BAD9A6D6087A}" type="datetime1">
              <a:rPr lang="en-US" smtClean="0"/>
              <a:pPr/>
              <a:t>6/9/2022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097D6-78C8-48B3-B866-27121D5D9902}" type="datetime1">
              <a:rPr lang="en-US" smtClean="0"/>
              <a:pPr/>
              <a:t>6/9/2022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9D972-E2EA-40E0-921D-199AC72EE78B}" type="datetime1">
              <a:rPr lang="en-US" smtClean="0"/>
              <a:pPr/>
              <a:t>6/9/2022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2BA57-BD13-4DDD-9F68-EA12C9BEEE08}" type="datetime1">
              <a:rPr lang="en-US" smtClean="0"/>
              <a:pPr/>
              <a:t>6/9/2022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B825E0-46B8-46CC-BA10-5C333BAD2413}" type="datetime1">
              <a:rPr lang="en-US" smtClean="0"/>
              <a:pPr/>
              <a:t>6/9/2022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38A0C-9401-48E2-9D7D-D78BEE4A2BE7}" type="datetime1">
              <a:rPr lang="en-US" smtClean="0"/>
              <a:pPr/>
              <a:t>6/9/2022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7A1C5-1C14-4629-BD40-A95B3AFDEE03}" type="datetime1">
              <a:rPr lang="en-US" smtClean="0"/>
              <a:pPr/>
              <a:t>6/9/2022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BABE8-524A-4E4B-9C46-6154A984487F}" type="datetime1">
              <a:rPr lang="en-US" smtClean="0"/>
              <a:pPr/>
              <a:t>6/9/2022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5D381-6646-49FB-9C78-9D0C82FA298F}" type="datetime1">
              <a:rPr lang="en-US" smtClean="0"/>
              <a:pPr/>
              <a:t>6/9/2022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7C0C-4144-4B63-9214-E4D8E62E7907}" type="datetime1">
              <a:rPr lang="en-US" smtClean="0"/>
              <a:pPr/>
              <a:t>6/9/2022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AC193-725A-40D3-A901-378EA177F878}" type="datetime1">
              <a:rPr lang="en-US" smtClean="0"/>
              <a:pPr/>
              <a:t>6/9/2022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BBB0C0E-FA45-4CF1-B40C-8DC5F10681E8}" type="datetime1">
              <a:rPr lang="en-US" smtClean="0"/>
              <a:pPr/>
              <a:t>6/9/2022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F74EFB2-94C5-4AF7-8634-0C9F934D8B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847" y="1298448"/>
            <a:ext cx="7501497" cy="3255264"/>
          </a:xfrm>
        </p:spPr>
        <p:txBody>
          <a:bodyPr>
            <a:noAutofit/>
          </a:bodyPr>
          <a:lstStyle/>
          <a:p>
            <a:r>
              <a:rPr lang="en-US" sz="3600" b="1" dirty="0"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Training of Core Trainers on </a:t>
            </a:r>
            <a:br>
              <a:rPr lang="en-US" sz="3600" b="1" dirty="0"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600" b="1" dirty="0"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Practice Guidelines (CPG) </a:t>
            </a:r>
            <a:r>
              <a:rPr lang="en-MY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MY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600" b="1" dirty="0"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Management of E-Cigarette or Vaping Product Use-Associated Lung Injury (EVALI)</a:t>
            </a:r>
            <a:endParaRPr lang="en-MY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DF9F662-EABE-441E-9921-9FB7BF2B7A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6000" b="1" dirty="0"/>
              <a:t>Referral &amp; Follow-up</a:t>
            </a:r>
            <a:endParaRPr lang="en-MY" sz="60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04311A1-4BEB-4BCF-B215-CB55730B2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3309" y="2359700"/>
            <a:ext cx="2919725" cy="4495005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xmlns="" id="{71F9702B-F9D9-4CA2-AC27-14A5DBB12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25985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7C9AE4-A47C-4736-9B13-978EAE5AA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A2ACFD4-6A00-4F37-936B-5CE6EB247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BA7687A-8695-4283-83C4-1CFE21D53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53726" y="5366327"/>
            <a:ext cx="966774" cy="148837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xmlns="" id="{BA31CB77-C2CD-4198-9480-03EC9ACFD232}"/>
              </a:ext>
            </a:extLst>
          </p:cNvPr>
          <p:cNvSpPr txBox="1">
            <a:spLocks/>
          </p:cNvSpPr>
          <p:nvPr/>
        </p:nvSpPr>
        <p:spPr>
          <a:xfrm>
            <a:off x="252918" y="1123837"/>
            <a:ext cx="3044463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MY" b="1" dirty="0">
                <a:solidFill>
                  <a:schemeClr val="bg1"/>
                </a:solidFill>
              </a:rPr>
              <a:t>Management in ED/PC</a:t>
            </a:r>
            <a:r>
              <a:rPr lang="en-MY" sz="2000" b="1" dirty="0">
                <a:solidFill>
                  <a:schemeClr val="bg1"/>
                </a:solidFill>
              </a:rPr>
              <a:t>-2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2B67AAD9-BB4D-4AD6-815D-52DC5150380C}"/>
              </a:ext>
            </a:extLst>
          </p:cNvPr>
          <p:cNvSpPr txBox="1">
            <a:spLocks/>
          </p:cNvSpPr>
          <p:nvPr/>
        </p:nvSpPr>
        <p:spPr>
          <a:xfrm>
            <a:off x="3878793" y="785092"/>
            <a:ext cx="7620480" cy="5438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3800" dirty="0">
                <a:solidFill>
                  <a:schemeClr val="tx1"/>
                </a:solidFill>
              </a:rPr>
              <a:t>The plan upon discharge from ED include:</a:t>
            </a:r>
            <a:r>
              <a:rPr lang="en-US" sz="3800" baseline="30000" dirty="0">
                <a:solidFill>
                  <a:schemeClr val="tx1"/>
                </a:solidFill>
              </a:rPr>
              <a:t>19</a:t>
            </a:r>
          </a:p>
          <a:p>
            <a:pPr marL="571500" indent="-395288">
              <a:lnSpc>
                <a:spcPct val="120000"/>
              </a:lnSpc>
              <a:spcBef>
                <a:spcPts val="0"/>
              </a:spcBef>
              <a:buFont typeface="+mj-lt"/>
              <a:buAutoNum type="romanLcPeriod"/>
            </a:pPr>
            <a:r>
              <a:rPr lang="en-US" sz="3300" dirty="0">
                <a:solidFill>
                  <a:schemeClr val="tx1"/>
                </a:solidFill>
              </a:rPr>
              <a:t>prescription of a short course oral corticosteroids with tapering dose depending on clinical severity</a:t>
            </a:r>
          </a:p>
          <a:p>
            <a:pPr marL="571500" indent="-395288">
              <a:lnSpc>
                <a:spcPct val="120000"/>
              </a:lnSpc>
              <a:spcBef>
                <a:spcPts val="0"/>
              </a:spcBef>
              <a:buFont typeface="+mj-lt"/>
              <a:buAutoNum type="romanLcPeriod"/>
            </a:pPr>
            <a:r>
              <a:rPr lang="en-US" sz="3300" dirty="0">
                <a:solidFill>
                  <a:schemeClr val="tx1"/>
                </a:solidFill>
              </a:rPr>
              <a:t>prescription of antibiotic/antiviral if warranted</a:t>
            </a:r>
          </a:p>
          <a:p>
            <a:pPr marL="571500" indent="-395288">
              <a:lnSpc>
                <a:spcPct val="120000"/>
              </a:lnSpc>
              <a:spcBef>
                <a:spcPts val="0"/>
              </a:spcBef>
              <a:buFont typeface="+mj-lt"/>
              <a:buAutoNum type="romanLcPeriod"/>
            </a:pPr>
            <a:r>
              <a:rPr lang="en-US" sz="3300" dirty="0">
                <a:solidFill>
                  <a:schemeClr val="tx1"/>
                </a:solidFill>
              </a:rPr>
              <a:t>education on warning signs </a:t>
            </a:r>
          </a:p>
          <a:p>
            <a:pPr marL="571500" indent="-395288">
              <a:lnSpc>
                <a:spcPct val="120000"/>
              </a:lnSpc>
              <a:spcBef>
                <a:spcPts val="0"/>
              </a:spcBef>
              <a:buFont typeface="+mj-lt"/>
              <a:buAutoNum type="romanLcPeriod"/>
            </a:pPr>
            <a:r>
              <a:rPr lang="en-US" sz="3300" dirty="0">
                <a:solidFill>
                  <a:schemeClr val="tx1"/>
                </a:solidFill>
              </a:rPr>
              <a:t>follow-up in 24 - 48 hours</a:t>
            </a:r>
          </a:p>
          <a:p>
            <a:pPr marL="571500" indent="-571500">
              <a:buFont typeface="+mj-lt"/>
              <a:buAutoNum type="romanLcPeriod"/>
            </a:pPr>
            <a:endParaRPr lang="en-US" sz="1400" dirty="0">
              <a:solidFill>
                <a:schemeClr val="tx1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3800" dirty="0">
                <a:solidFill>
                  <a:schemeClr val="tx1"/>
                </a:solidFill>
              </a:rPr>
              <a:t>If patient is seen in primary care facility, the same principles as above are applicable.</a:t>
            </a:r>
            <a:r>
              <a:rPr lang="en-US" sz="3800" baseline="30000" dirty="0">
                <a:solidFill>
                  <a:schemeClr val="tx1"/>
                </a:solidFill>
              </a:rPr>
              <a:t>34</a:t>
            </a:r>
          </a:p>
        </p:txBody>
      </p:sp>
    </p:spTree>
    <p:extLst>
      <p:ext uri="{BB962C8B-B14F-4D97-AF65-F5344CB8AC3E}">
        <p14:creationId xmlns:p14="http://schemas.microsoft.com/office/powerpoint/2010/main" xmlns="" val="3696460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71EFC2A-C18F-401B-9988-1A451EAC4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3164536" cy="4601183"/>
          </a:xfrm>
        </p:spPr>
        <p:txBody>
          <a:bodyPr/>
          <a:lstStyle/>
          <a:p>
            <a:r>
              <a:rPr lang="en-MY" b="1" dirty="0"/>
              <a:t>Management in ED/PC</a:t>
            </a:r>
            <a:r>
              <a:rPr lang="en-MY" sz="2000" b="1" dirty="0"/>
              <a:t>-3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3BE9BBE6-74EC-493D-916E-8C804C471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04B07ACD-BB41-431A-B1F0-7B756C4BEE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9733" y="5237018"/>
            <a:ext cx="1050767" cy="16176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F970A00-5FBA-4770-AA51-7EBAAFA855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2182" y="1976515"/>
            <a:ext cx="8053746" cy="2992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76240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7C9AE4-A47C-4736-9B13-978EAE5AA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A2ACFD4-6A00-4F37-936B-5CE6EB247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BA7687A-8695-4283-83C4-1CFE21D53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9733" y="5237018"/>
            <a:ext cx="1050767" cy="161768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xmlns="" id="{BA31CB77-C2CD-4198-9480-03EC9ACFD232}"/>
              </a:ext>
            </a:extLst>
          </p:cNvPr>
          <p:cNvSpPr txBox="1">
            <a:spLocks/>
          </p:cNvSpPr>
          <p:nvPr/>
        </p:nvSpPr>
        <p:spPr>
          <a:xfrm>
            <a:off x="252918" y="1123837"/>
            <a:ext cx="3044463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MY" b="1" dirty="0">
                <a:solidFill>
                  <a:schemeClr val="bg1"/>
                </a:solidFill>
              </a:rPr>
              <a:t>Management in ED/PC</a:t>
            </a:r>
            <a:r>
              <a:rPr lang="en-MY" sz="2000" b="1" dirty="0">
                <a:solidFill>
                  <a:schemeClr val="bg1"/>
                </a:solidFill>
              </a:rPr>
              <a:t>-4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2B67AAD9-BB4D-4AD6-815D-52DC5150380C}"/>
              </a:ext>
            </a:extLst>
          </p:cNvPr>
          <p:cNvSpPr txBox="1">
            <a:spLocks/>
          </p:cNvSpPr>
          <p:nvPr/>
        </p:nvSpPr>
        <p:spPr>
          <a:xfrm>
            <a:off x="3878793" y="925221"/>
            <a:ext cx="698792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In our local setting, for any suspected case of EVALI, </a:t>
            </a:r>
            <a:r>
              <a:rPr lang="en-US" sz="3200" b="1" dirty="0">
                <a:solidFill>
                  <a:schemeClr val="tx1"/>
                </a:solidFill>
              </a:rPr>
              <a:t>a physician should be consulted</a:t>
            </a:r>
            <a:r>
              <a:rPr lang="en-US" sz="3200" dirty="0">
                <a:solidFill>
                  <a:schemeClr val="tx1"/>
                </a:solidFill>
              </a:rPr>
              <a:t> for further management. </a:t>
            </a:r>
          </a:p>
          <a:p>
            <a:pPr algn="just"/>
            <a:endParaRPr lang="en-US" sz="3200" dirty="0">
              <a:solidFill>
                <a:schemeClr val="tx1"/>
              </a:solidFill>
            </a:endParaRPr>
          </a:p>
          <a:p>
            <a:pPr algn="just"/>
            <a:endParaRPr lang="en-US" sz="3200" dirty="0">
              <a:solidFill>
                <a:schemeClr val="tx1"/>
              </a:solidFill>
            </a:endParaRPr>
          </a:p>
          <a:p>
            <a:pPr algn="just"/>
            <a:endParaRPr lang="en-US" sz="3200" dirty="0">
              <a:solidFill>
                <a:schemeClr val="tx1"/>
              </a:solidFill>
            </a:endParaRPr>
          </a:p>
          <a:p>
            <a:pPr algn="just"/>
            <a:endParaRPr lang="en-US" sz="3200" dirty="0">
              <a:solidFill>
                <a:schemeClr val="tx1"/>
              </a:solidFill>
            </a:endParaRPr>
          </a:p>
          <a:p>
            <a:pPr algn="just"/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E874137-3FA8-4C15-808E-37BD6FEA6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8293" y="3013051"/>
            <a:ext cx="7892259" cy="2090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32907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B9F10D-B3F9-45E3-862B-8E3FD35FB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chemeClr val="tx1"/>
                </a:solidFill>
              </a:rPr>
              <a:t>Discharge from Hospital Admission</a:t>
            </a:r>
            <a:endParaRPr lang="en-MY" sz="60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075E2E6-D93D-4CB1-A017-868318436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0823486-7078-4E89-9161-1EDF1D2ED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9733" y="5237018"/>
            <a:ext cx="1050767" cy="161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783250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5C73D97-823E-4141-B141-08E66D934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3127590" cy="4601183"/>
          </a:xfrm>
        </p:spPr>
        <p:txBody>
          <a:bodyPr/>
          <a:lstStyle/>
          <a:p>
            <a:r>
              <a:rPr lang="en-US" b="1" dirty="0"/>
              <a:t>Discharge from hospital admission</a:t>
            </a:r>
            <a:endParaRPr lang="en-MY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A1F0E0A-62D0-4D34-BCB1-03FF977B24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Due to occurrence of adverse clinical outcomes among EVALI patients shortly after discharge, it is important to ensure that patients are </a:t>
            </a:r>
            <a:r>
              <a:rPr lang="en-US" sz="3200" b="1" dirty="0">
                <a:solidFill>
                  <a:schemeClr val="tx1"/>
                </a:solidFill>
              </a:rPr>
              <a:t>clinically stable for at least 24 - 48 hours before discharge</a:t>
            </a:r>
            <a:r>
              <a:rPr lang="en-US" sz="3200" dirty="0">
                <a:solidFill>
                  <a:schemeClr val="tx1"/>
                </a:solidFill>
              </a:rPr>
              <a:t>.</a:t>
            </a:r>
            <a:r>
              <a:rPr lang="en-US" sz="3200" baseline="30000" dirty="0">
                <a:solidFill>
                  <a:schemeClr val="tx1"/>
                </a:solidFill>
              </a:rPr>
              <a:t>34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r>
              <a:rPr lang="en-US" sz="3200" dirty="0">
                <a:solidFill>
                  <a:schemeClr val="tx1"/>
                </a:solidFill>
              </a:rPr>
              <a:t>There should be </a:t>
            </a:r>
            <a:r>
              <a:rPr lang="en-US" sz="3200" b="1" dirty="0">
                <a:solidFill>
                  <a:schemeClr val="tx1"/>
                </a:solidFill>
              </a:rPr>
              <a:t>no clinically significant fluctuation </a:t>
            </a:r>
            <a:r>
              <a:rPr lang="en-US" sz="3200" dirty="0">
                <a:solidFill>
                  <a:schemeClr val="tx1"/>
                </a:solidFill>
              </a:rPr>
              <a:t>in vital signs &amp; patients should have a good post-hospital care transition.</a:t>
            </a:r>
            <a:r>
              <a:rPr lang="en-US" sz="3200" baseline="30000" dirty="0">
                <a:solidFill>
                  <a:schemeClr val="tx1"/>
                </a:solidFill>
              </a:rPr>
              <a:t>34</a:t>
            </a:r>
            <a:endParaRPr lang="en-MY" sz="3200" baseline="30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F7FE3C8-BBA1-461C-A7C5-5082953F9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506CFBB-CA76-4ABC-B575-CB949428D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9733" y="5237018"/>
            <a:ext cx="1050767" cy="161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28138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5C73D97-823E-4141-B141-08E66D934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3127590" cy="4601183"/>
          </a:xfrm>
        </p:spPr>
        <p:txBody>
          <a:bodyPr/>
          <a:lstStyle/>
          <a:p>
            <a:r>
              <a:rPr lang="en-US" b="1" dirty="0"/>
              <a:t>Discharge from hospital admission</a:t>
            </a:r>
            <a:r>
              <a:rPr lang="en-US" sz="2000" b="1" dirty="0"/>
              <a:t>-2</a:t>
            </a:r>
            <a:endParaRPr lang="en-MY" sz="2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A1F0E0A-62D0-4D34-BCB1-03FF977B24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It is </a:t>
            </a:r>
            <a:r>
              <a:rPr lang="en-US" sz="3200" b="1" dirty="0">
                <a:solidFill>
                  <a:schemeClr val="tx1"/>
                </a:solidFill>
              </a:rPr>
              <a:t>crucial to determine readiness for hospital discharge </a:t>
            </a:r>
            <a:r>
              <a:rPr lang="en-US" sz="3200" dirty="0">
                <a:solidFill>
                  <a:schemeClr val="tx1"/>
                </a:solidFill>
              </a:rPr>
              <a:t>among EVALI patients as this can improve their outcomes.</a:t>
            </a:r>
            <a:r>
              <a:rPr lang="en-US" sz="3200" baseline="30000" dirty="0">
                <a:solidFill>
                  <a:schemeClr val="tx1"/>
                </a:solidFill>
              </a:rPr>
              <a:t>34</a:t>
            </a:r>
          </a:p>
          <a:p>
            <a:r>
              <a:rPr lang="en-US" sz="3200" dirty="0">
                <a:solidFill>
                  <a:schemeClr val="tx1"/>
                </a:solidFill>
              </a:rPr>
              <a:t>Patients with fatal cases are more likely than those with nonfatal cases to have a history of any respiratory disease, cardiac disease &amp; any mental health condition.</a:t>
            </a:r>
            <a:r>
              <a:rPr lang="en-US" sz="3200" baseline="30000" dirty="0">
                <a:solidFill>
                  <a:schemeClr val="tx1"/>
                </a:solidFill>
              </a:rPr>
              <a:t>14</a:t>
            </a:r>
          </a:p>
          <a:p>
            <a:r>
              <a:rPr lang="en-US" sz="3200" dirty="0">
                <a:solidFill>
                  <a:schemeClr val="tx1"/>
                </a:solidFill>
              </a:rPr>
              <a:t>A </a:t>
            </a:r>
            <a:r>
              <a:rPr lang="en-US" sz="3200" b="1" dirty="0">
                <a:solidFill>
                  <a:schemeClr val="tx1"/>
                </a:solidFill>
              </a:rPr>
              <a:t>holistic approach of discharge plan </a:t>
            </a:r>
            <a:r>
              <a:rPr lang="en-US" sz="3200" dirty="0">
                <a:solidFill>
                  <a:schemeClr val="tx1"/>
                </a:solidFill>
              </a:rPr>
              <a:t>is essential.</a:t>
            </a:r>
            <a:r>
              <a:rPr lang="en-US" sz="3200" baseline="30000" dirty="0">
                <a:solidFill>
                  <a:schemeClr val="tx1"/>
                </a:solidFill>
              </a:rPr>
              <a:t>19</a:t>
            </a:r>
          </a:p>
          <a:p>
            <a:endParaRPr lang="en-US" sz="2200" baseline="30000" dirty="0">
              <a:solidFill>
                <a:schemeClr val="tx1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400" dirty="0">
                <a:solidFill>
                  <a:schemeClr val="tx1"/>
                </a:solidFill>
              </a:rPr>
              <a:t>14. Werner AK, et al. Hospitalizations and Deaths Associated with EVALI. N </a:t>
            </a:r>
            <a:r>
              <a:rPr lang="en-MY" sz="1400" dirty="0" err="1">
                <a:solidFill>
                  <a:schemeClr val="tx1"/>
                </a:solidFill>
              </a:rPr>
              <a:t>Engl</a:t>
            </a:r>
            <a:r>
              <a:rPr lang="en-MY" sz="1400" dirty="0">
                <a:solidFill>
                  <a:schemeClr val="tx1"/>
                </a:solidFill>
              </a:rPr>
              <a:t> J Med.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MY" sz="1400" dirty="0">
                <a:solidFill>
                  <a:schemeClr val="tx1"/>
                </a:solidFill>
              </a:rPr>
              <a:t>       2020;382(17):1589-1598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F7FE3C8-BBA1-461C-A7C5-5082953F9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506CFBB-CA76-4ABC-B575-CB949428D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5725" y="5384800"/>
            <a:ext cx="954775" cy="1469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53038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5C73D97-823E-4141-B141-08E66D934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3127590" cy="4601183"/>
          </a:xfrm>
        </p:spPr>
        <p:txBody>
          <a:bodyPr/>
          <a:lstStyle/>
          <a:p>
            <a:r>
              <a:rPr lang="en-US" b="1" dirty="0"/>
              <a:t>Discharge from hospital admission</a:t>
            </a:r>
            <a:r>
              <a:rPr lang="en-US" sz="2000" b="1" dirty="0"/>
              <a:t>-3</a:t>
            </a:r>
            <a:endParaRPr lang="en-MY" sz="2000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F7FE3C8-BBA1-461C-A7C5-5082953F9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506CFBB-CA76-4ABC-B575-CB949428D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9733" y="5237018"/>
            <a:ext cx="1050767" cy="16176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EC33E3A4-CBAF-4B34-909D-202CDC15AE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118" y="1699491"/>
            <a:ext cx="8047874" cy="353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126813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7C9AE4-A47C-4736-9B13-978EAE5AA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A2ACFD4-6A00-4F37-936B-5CE6EB247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BA7687A-8695-4283-83C4-1CFE21D53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9733" y="5237018"/>
            <a:ext cx="1050767" cy="1617687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2B67AAD9-BB4D-4AD6-815D-52DC5150380C}"/>
              </a:ext>
            </a:extLst>
          </p:cNvPr>
          <p:cNvSpPr txBox="1">
            <a:spLocks/>
          </p:cNvSpPr>
          <p:nvPr/>
        </p:nvSpPr>
        <p:spPr>
          <a:xfrm>
            <a:off x="3878793" y="785090"/>
            <a:ext cx="6987920" cy="5438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600" dirty="0">
                <a:solidFill>
                  <a:schemeClr val="tx1"/>
                </a:solidFill>
              </a:rPr>
              <a:t>In our local setting, since EVALI is not well established, the CPG DG recommends such cases to be followed-up by the treating physician.</a:t>
            </a:r>
          </a:p>
          <a:p>
            <a:endParaRPr lang="en-US" sz="3200" dirty="0">
              <a:solidFill>
                <a:schemeClr val="tx1"/>
              </a:solidFill>
            </a:endParaRPr>
          </a:p>
          <a:p>
            <a:endParaRPr lang="en-US" sz="3200" dirty="0">
              <a:solidFill>
                <a:schemeClr val="tx1"/>
              </a:solidFill>
            </a:endParaRPr>
          </a:p>
          <a:p>
            <a:endParaRPr lang="en-US" sz="3200" dirty="0">
              <a:solidFill>
                <a:schemeClr val="tx1"/>
              </a:solidFill>
            </a:endParaRPr>
          </a:p>
          <a:p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dirty="0">
                <a:solidFill>
                  <a:schemeClr val="tx1"/>
                </a:solidFill>
              </a:rPr>
              <a:t>   *Refer to preceding yellow box on Criteria to determine  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dirty="0">
                <a:solidFill>
                  <a:schemeClr val="tx1"/>
                </a:solidFill>
              </a:rPr>
              <a:t>      readiness for hospital discharge.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dirty="0">
                <a:solidFill>
                  <a:schemeClr val="tx1"/>
                </a:solidFill>
              </a:rPr>
              <a:t>**Refer to subsequent yellow box on Discharge from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2900" dirty="0">
                <a:solidFill>
                  <a:schemeClr val="tx1"/>
                </a:solidFill>
              </a:rPr>
              <a:t>      hospital prescription.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22761E24-3172-4330-95E7-11AF9C9EB2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1568" y="2623132"/>
            <a:ext cx="7863445" cy="2018842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xmlns="" id="{514A6EBC-47C3-4E45-B525-5EA123F88E0D}"/>
              </a:ext>
            </a:extLst>
          </p:cNvPr>
          <p:cNvSpPr txBox="1">
            <a:spLocks/>
          </p:cNvSpPr>
          <p:nvPr/>
        </p:nvSpPr>
        <p:spPr>
          <a:xfrm>
            <a:off x="252919" y="1123837"/>
            <a:ext cx="3127590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Discharge from hospital admission</a:t>
            </a:r>
            <a:r>
              <a:rPr lang="en-US" sz="2000" b="1" dirty="0"/>
              <a:t>-4</a:t>
            </a:r>
            <a:endParaRPr lang="en-MY" sz="2000" b="1" dirty="0"/>
          </a:p>
        </p:txBody>
      </p:sp>
    </p:spTree>
    <p:extLst>
      <p:ext uri="{BB962C8B-B14F-4D97-AF65-F5344CB8AC3E}">
        <p14:creationId xmlns:p14="http://schemas.microsoft.com/office/powerpoint/2010/main" xmlns="" val="41183737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5C73D97-823E-4141-B141-08E66D934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3127590" cy="4601183"/>
          </a:xfrm>
        </p:spPr>
        <p:txBody>
          <a:bodyPr/>
          <a:lstStyle/>
          <a:p>
            <a:r>
              <a:rPr lang="en-US" b="1" dirty="0"/>
              <a:t>Discharge hospital prescription</a:t>
            </a:r>
            <a:endParaRPr lang="en-MY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F7FE3C8-BBA1-461C-A7C5-5082953F9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506CFBB-CA76-4ABC-B575-CB949428D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9733" y="5237018"/>
            <a:ext cx="1050767" cy="16176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DB428DC4-D1E5-4837-B1FE-5781C7BE1B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3000" y="1948872"/>
            <a:ext cx="8317499" cy="3231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374391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5C73D97-823E-4141-B141-08E66D934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9" y="1123837"/>
            <a:ext cx="3127590" cy="4601183"/>
          </a:xfrm>
        </p:spPr>
        <p:txBody>
          <a:bodyPr/>
          <a:lstStyle/>
          <a:p>
            <a:r>
              <a:rPr lang="en-US" b="1" dirty="0"/>
              <a:t>FOLLOW UP CHECK LIST</a:t>
            </a:r>
            <a:endParaRPr lang="en-MY" b="1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7F7FE3C8-BBA1-461C-A7C5-5082953F9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7506CFBB-CA76-4ABC-B575-CB949428D8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9733" y="5237018"/>
            <a:ext cx="1050767" cy="161768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9DB4C9D1-1430-4488-A6AC-1F122562C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5309" y="636334"/>
            <a:ext cx="7015108" cy="587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7738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108CC39-2B0A-4E37-8416-57AA4FFF3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bg1"/>
                </a:solidFill>
              </a:rPr>
              <a:t>Learning objectives</a:t>
            </a:r>
            <a:endParaRPr lang="en-MY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9FBBA8F-90AA-4D10-AB22-0D1CB346FE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baseline="30000" dirty="0">
              <a:solidFill>
                <a:schemeClr val="tx1"/>
              </a:solidFill>
            </a:endParaRPr>
          </a:p>
          <a:p>
            <a:endParaRPr lang="en-US" sz="3200" baseline="300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10E4AA6-4AF8-4641-9929-26E0A03E1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37E1083-67CC-4439-96C8-0E689859F6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9733" y="5237018"/>
            <a:ext cx="1050767" cy="1617687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08B9326E-3BF4-4553-AB38-A998F752D3B4}"/>
              </a:ext>
            </a:extLst>
          </p:cNvPr>
          <p:cNvSpPr txBox="1">
            <a:spLocks/>
          </p:cNvSpPr>
          <p:nvPr/>
        </p:nvSpPr>
        <p:spPr>
          <a:xfrm>
            <a:off x="4004866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To understand the indications for referral/</a:t>
            </a:r>
            <a:r>
              <a:rPr lang="en-US" sz="3200" dirty="0" err="1">
                <a:solidFill>
                  <a:schemeClr val="tx1"/>
                </a:solidFill>
              </a:rPr>
              <a:t>hospitalisation</a:t>
            </a:r>
            <a:r>
              <a:rPr lang="en-US" sz="3200" dirty="0">
                <a:solidFill>
                  <a:schemeClr val="tx1"/>
                </a:solidFill>
              </a:rPr>
              <a:t> of EVALI patients</a:t>
            </a:r>
          </a:p>
          <a:p>
            <a:r>
              <a:rPr lang="en-US" sz="3200" dirty="0">
                <a:solidFill>
                  <a:schemeClr val="tx1"/>
                </a:solidFill>
              </a:rPr>
              <a:t>To understand the discharge criteria for EVALI patients</a:t>
            </a:r>
          </a:p>
          <a:p>
            <a:r>
              <a:rPr lang="en-US" sz="3200" dirty="0">
                <a:solidFill>
                  <a:schemeClr val="tx1"/>
                </a:solidFill>
              </a:rPr>
              <a:t>To understand the discharge plans &amp; follow-up  for EVALI patients</a:t>
            </a:r>
          </a:p>
        </p:txBody>
      </p:sp>
    </p:spTree>
    <p:extLst>
      <p:ext uri="{BB962C8B-B14F-4D97-AF65-F5344CB8AC3E}">
        <p14:creationId xmlns:p14="http://schemas.microsoft.com/office/powerpoint/2010/main" xmlns="" val="31851354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AEE90E1-65A8-42F1-9716-78996E1BD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Take home messages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D31BB2F-234E-4197-915F-8BD75CC7F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D1BC3897-7CE6-4BBC-AE33-AF52933B53FB}"/>
              </a:ext>
            </a:extLst>
          </p:cNvPr>
          <p:cNvSpPr txBox="1">
            <a:spLocks/>
          </p:cNvSpPr>
          <p:nvPr/>
        </p:nvSpPr>
        <p:spPr>
          <a:xfrm>
            <a:off x="3878793" y="785090"/>
            <a:ext cx="6987920" cy="5438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/>
                </a:solidFill>
              </a:rPr>
              <a:t>If the history &amp; imaging are suspicious for EVALI, patients should be admitted for thorough infectious &amp; autoimmune work-up.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Determining the need for hospital admission requires careful clinical judgement by physician due to high risk of </a:t>
            </a:r>
            <a:r>
              <a:rPr lang="en-US" sz="2800" dirty="0" err="1">
                <a:solidFill>
                  <a:schemeClr val="tx1"/>
                </a:solidFill>
              </a:rPr>
              <a:t>rehospitalisation</a:t>
            </a:r>
            <a:r>
              <a:rPr lang="en-US" sz="2800" dirty="0">
                <a:solidFill>
                  <a:schemeClr val="tx1"/>
                </a:solidFill>
              </a:rPr>
              <a:t> &amp; mortality among the EVALI patients.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It is important to determine readiness for hospital discharge &amp; ensure that patients are clinically stable for at least 24 - 48 hours before discharge.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800" dirty="0">
                <a:solidFill>
                  <a:schemeClr val="tx1"/>
                </a:solidFill>
              </a:rPr>
              <a:t>Early follow-up post-discharge is essential due to the considerable degree of </a:t>
            </a:r>
            <a:r>
              <a:rPr lang="en-US" sz="2800" dirty="0" err="1">
                <a:solidFill>
                  <a:schemeClr val="tx1"/>
                </a:solidFill>
              </a:rPr>
              <a:t>rehospitalisation</a:t>
            </a:r>
            <a:r>
              <a:rPr lang="en-US" sz="2800" dirty="0">
                <a:solidFill>
                  <a:schemeClr val="tx1"/>
                </a:solidFill>
              </a:rPr>
              <a:t> &amp; death among those with co-morbidities.</a:t>
            </a:r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CDEE2B0-95CB-4E72-A9E4-7EC383025C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47726" y="5357091"/>
            <a:ext cx="972774" cy="1497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57824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8850D16-4B03-4FCA-BE60-DC75E3532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chemeClr val="tx1"/>
                </a:solidFill>
              </a:rPr>
              <a:t>Thank you</a:t>
            </a:r>
            <a:endParaRPr lang="en-MY" sz="60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CF14E19-8D0A-4A03-99F0-B12C7104C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8C74FAD-1283-4D96-97DF-B0634CDEF4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9733" y="5237018"/>
            <a:ext cx="1050767" cy="161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98373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108CC39-2B0A-4E37-8416-57AA4FFF3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Introduction </a:t>
            </a:r>
            <a:endParaRPr lang="en-MY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9FBBA8F-90AA-4D10-AB22-0D1CB346FE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tx1"/>
                </a:solidFill>
              </a:rPr>
              <a:t>The management of EVALI also include:</a:t>
            </a:r>
          </a:p>
          <a:p>
            <a:pPr marL="534988" lvl="1" indent="-358775">
              <a:buFont typeface="+mj-lt"/>
              <a:buAutoNum type="romanLcPeriod"/>
              <a:tabLst>
                <a:tab pos="720725" algn="l"/>
              </a:tabLst>
            </a:pPr>
            <a:r>
              <a:rPr lang="en-US" sz="2800" dirty="0">
                <a:solidFill>
                  <a:schemeClr val="tx1"/>
                </a:solidFill>
              </a:rPr>
              <a:t>indication of admission &amp; referral </a:t>
            </a:r>
          </a:p>
          <a:p>
            <a:pPr marL="534988" lvl="1" indent="-358775">
              <a:buFont typeface="+mj-lt"/>
              <a:buAutoNum type="romanLcPeriod"/>
              <a:tabLst>
                <a:tab pos="720725" algn="l"/>
              </a:tabLst>
            </a:pPr>
            <a:r>
              <a:rPr lang="en-US" sz="2800" dirty="0">
                <a:solidFill>
                  <a:schemeClr val="tx1"/>
                </a:solidFill>
              </a:rPr>
              <a:t>management in Emergency Department or primary care facility</a:t>
            </a:r>
          </a:p>
          <a:p>
            <a:pPr marL="534988" lvl="1" indent="-358775">
              <a:buFont typeface="+mj-lt"/>
              <a:buAutoNum type="romanLcPeriod"/>
              <a:tabLst>
                <a:tab pos="720725" algn="l"/>
              </a:tabLst>
            </a:pPr>
            <a:r>
              <a:rPr lang="en-US" sz="2800" dirty="0">
                <a:solidFill>
                  <a:schemeClr val="tx1"/>
                </a:solidFill>
              </a:rPr>
              <a:t>criteria to determine readiness for hospital discharge</a:t>
            </a:r>
          </a:p>
          <a:p>
            <a:pPr marL="534988" lvl="1" indent="-358775">
              <a:buFont typeface="+mj-lt"/>
              <a:buAutoNum type="romanLcPeriod"/>
              <a:tabLst>
                <a:tab pos="720725" algn="l"/>
              </a:tabLst>
            </a:pPr>
            <a:r>
              <a:rPr lang="en-US" sz="2800" dirty="0">
                <a:solidFill>
                  <a:schemeClr val="tx1"/>
                </a:solidFill>
              </a:rPr>
              <a:t>discharge hospital prescription</a:t>
            </a:r>
          </a:p>
          <a:p>
            <a:pPr marL="534988" lvl="1" indent="-358775">
              <a:buFont typeface="+mj-lt"/>
              <a:buAutoNum type="romanLcPeriod"/>
              <a:tabLst>
                <a:tab pos="720725" algn="l"/>
              </a:tabLst>
            </a:pPr>
            <a:r>
              <a:rPr lang="en-US" sz="2800" dirty="0">
                <a:solidFill>
                  <a:schemeClr val="tx1"/>
                </a:solidFill>
              </a:rPr>
              <a:t>follow up check-list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10E4AA6-4AF8-4641-9929-26E0A03E1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F37E1083-67CC-4439-96C8-0E689859F6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9733" y="5237018"/>
            <a:ext cx="1050767" cy="161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92395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B9F10D-B3F9-45E3-862B-8E3FD35FB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>
                <a:solidFill>
                  <a:schemeClr val="tx1"/>
                </a:solidFill>
              </a:rPr>
              <a:t>Indication for Referral &amp; Admission</a:t>
            </a:r>
            <a:endParaRPr lang="en-MY" sz="60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075E2E6-D93D-4CB1-A017-868318436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0823486-7078-4E89-9161-1EDF1D2ED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9733" y="5237018"/>
            <a:ext cx="1050767" cy="161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96805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7C9AE4-A47C-4736-9B13-978EAE5AA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A2ACFD4-6A00-4F37-936B-5CE6EB247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BA7687A-8695-4283-83C4-1CFE21D53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9733" y="5237018"/>
            <a:ext cx="1050767" cy="161768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xmlns="" id="{BA31CB77-C2CD-4198-9480-03EC9ACFD232}"/>
              </a:ext>
            </a:extLst>
          </p:cNvPr>
          <p:cNvSpPr txBox="1">
            <a:spLocks/>
          </p:cNvSpPr>
          <p:nvPr/>
        </p:nvSpPr>
        <p:spPr>
          <a:xfrm>
            <a:off x="252918" y="1123837"/>
            <a:ext cx="3044463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MY" b="1" dirty="0">
                <a:solidFill>
                  <a:schemeClr val="bg1"/>
                </a:solidFill>
              </a:rPr>
              <a:t>Indication for admission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2B67AAD9-BB4D-4AD6-815D-52DC5150380C}"/>
              </a:ext>
            </a:extLst>
          </p:cNvPr>
          <p:cNvSpPr txBox="1">
            <a:spLocks/>
          </p:cNvSpPr>
          <p:nvPr/>
        </p:nvSpPr>
        <p:spPr>
          <a:xfrm>
            <a:off x="3878793" y="925221"/>
            <a:ext cx="698792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In view of the challenges in the diagnosis of EVALI, a diagnostic pathway to evaluate patients with suspected EVALI should be considered. </a:t>
            </a:r>
          </a:p>
          <a:p>
            <a:r>
              <a:rPr lang="en-US" sz="3200" dirty="0">
                <a:solidFill>
                  <a:schemeClr val="tx1"/>
                </a:solidFill>
              </a:rPr>
              <a:t>This is due to the lack of a specific features for this clinical syndrome. </a:t>
            </a:r>
          </a:p>
          <a:p>
            <a:r>
              <a:rPr lang="en-US" sz="3200" dirty="0">
                <a:solidFill>
                  <a:schemeClr val="tx1"/>
                </a:solidFill>
              </a:rPr>
              <a:t>If the history &amp; imaging are suspicious for EVALI, </a:t>
            </a:r>
            <a:r>
              <a:rPr lang="en-US" sz="3200" b="1" dirty="0">
                <a:solidFill>
                  <a:schemeClr val="tx1"/>
                </a:solidFill>
              </a:rPr>
              <a:t>patients should be admitted for thorough infectious &amp; autoimmune work-up</a:t>
            </a:r>
            <a:r>
              <a:rPr lang="en-US" sz="3200" dirty="0">
                <a:solidFill>
                  <a:schemeClr val="tx1"/>
                </a:solidFill>
              </a:rPr>
              <a:t>.</a:t>
            </a:r>
            <a:r>
              <a:rPr lang="en-US" sz="3200" baseline="30000" dirty="0">
                <a:solidFill>
                  <a:schemeClr val="tx1"/>
                </a:solidFill>
              </a:rPr>
              <a:t>16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3200" baseline="30000" dirty="0">
                <a:solidFill>
                  <a:schemeClr val="tx1"/>
                </a:solidFill>
              </a:rPr>
              <a:t>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chemeClr val="tx1"/>
                </a:solidFill>
              </a:rPr>
              <a:t>16. </a:t>
            </a:r>
            <a:r>
              <a:rPr lang="en-US" sz="1500" dirty="0" err="1">
                <a:solidFill>
                  <a:schemeClr val="tx1"/>
                </a:solidFill>
              </a:rPr>
              <a:t>Kalininskiy</a:t>
            </a:r>
            <a:r>
              <a:rPr lang="en-US" sz="1500" dirty="0">
                <a:solidFill>
                  <a:schemeClr val="tx1"/>
                </a:solidFill>
              </a:rPr>
              <a:t> A, et al. E-cigarette, or vaping, product use associated lung injury (EVALI):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500" dirty="0">
                <a:solidFill>
                  <a:schemeClr val="tx1"/>
                </a:solidFill>
              </a:rPr>
              <a:t>        case series and diagnostic approach. Lancet Respir Med. 2019;7(12):1017-1026</a:t>
            </a:r>
          </a:p>
        </p:txBody>
      </p:sp>
    </p:spTree>
    <p:extLst>
      <p:ext uri="{BB962C8B-B14F-4D97-AF65-F5344CB8AC3E}">
        <p14:creationId xmlns:p14="http://schemas.microsoft.com/office/powerpoint/2010/main" xmlns="" val="551603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9DA77DF-393B-4C67-957C-B7FD02B3C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2918" y="1123837"/>
            <a:ext cx="3044463" cy="4601183"/>
          </a:xfrm>
        </p:spPr>
        <p:txBody>
          <a:bodyPr/>
          <a:lstStyle/>
          <a:p>
            <a:r>
              <a:rPr lang="en-MY" b="1" dirty="0">
                <a:solidFill>
                  <a:schemeClr val="bg1"/>
                </a:solidFill>
              </a:rPr>
              <a:t>Indication for admission</a:t>
            </a:r>
            <a:r>
              <a:rPr lang="en-MY" sz="2000" b="1" dirty="0">
                <a:solidFill>
                  <a:schemeClr val="bg1"/>
                </a:solidFill>
              </a:rPr>
              <a:t>-2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3A3BC7E4-E71F-4612-B525-AF2F79B93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4D43098E-13DF-4F1B-8ADB-EAA2E18879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9733" y="5237018"/>
            <a:ext cx="1050767" cy="161768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5E49A043-9C60-4AD7-9597-DB5738E910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8365" y="2025529"/>
            <a:ext cx="8008422" cy="27227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DBEB6577-7DBB-4F00-B6E4-3415BF490E22}"/>
              </a:ext>
            </a:extLst>
          </p:cNvPr>
          <p:cNvSpPr txBox="1"/>
          <p:nvPr/>
        </p:nvSpPr>
        <p:spPr>
          <a:xfrm>
            <a:off x="3749963" y="4990866"/>
            <a:ext cx="6964219" cy="79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/>
              <a:t>20. </a:t>
            </a:r>
            <a:r>
              <a:rPr lang="en-US" sz="1400" dirty="0" err="1"/>
              <a:t>Jatlaoui</a:t>
            </a:r>
            <a:r>
              <a:rPr lang="en-US" sz="1400" dirty="0"/>
              <a:t> TC, et al. Update: Interim Guidance for Health Care Providers for  Managing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/>
              <a:t>        Patients with Suspected E-cigarette, or Vaping, Product Use-Associated Lung Injury –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/>
              <a:t>        United States, November 2019. MMWR </a:t>
            </a:r>
            <a:r>
              <a:rPr lang="en-US" sz="1400" dirty="0" err="1"/>
              <a:t>Morb</a:t>
            </a:r>
            <a:r>
              <a:rPr lang="en-US" sz="1400" dirty="0"/>
              <a:t> Mortal  </a:t>
            </a:r>
            <a:r>
              <a:rPr lang="en-US" sz="1400" dirty="0" err="1"/>
              <a:t>Wkly</a:t>
            </a:r>
            <a:r>
              <a:rPr lang="en-US" sz="1400" dirty="0"/>
              <a:t> Rep. 2019;68(46):1081-1086</a:t>
            </a:r>
          </a:p>
        </p:txBody>
      </p:sp>
    </p:spTree>
    <p:extLst>
      <p:ext uri="{BB962C8B-B14F-4D97-AF65-F5344CB8AC3E}">
        <p14:creationId xmlns:p14="http://schemas.microsoft.com/office/powerpoint/2010/main" xmlns="" val="1362124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7C9AE4-A47C-4736-9B13-978EAE5AA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A2ACFD4-6A00-4F37-936B-5CE6EB247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BA7687A-8695-4283-83C4-1CFE21D53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9733" y="5237018"/>
            <a:ext cx="1050767" cy="161768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xmlns="" id="{BA31CB77-C2CD-4198-9480-03EC9ACFD232}"/>
              </a:ext>
            </a:extLst>
          </p:cNvPr>
          <p:cNvSpPr txBox="1">
            <a:spLocks/>
          </p:cNvSpPr>
          <p:nvPr/>
        </p:nvSpPr>
        <p:spPr>
          <a:xfrm>
            <a:off x="252918" y="1123837"/>
            <a:ext cx="3044463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MY" b="1" dirty="0">
                <a:solidFill>
                  <a:schemeClr val="bg1"/>
                </a:solidFill>
              </a:rPr>
              <a:t>Indication for admission</a:t>
            </a:r>
            <a:r>
              <a:rPr lang="en-MY" sz="2000" b="1" dirty="0">
                <a:solidFill>
                  <a:schemeClr val="bg1"/>
                </a:solidFill>
              </a:rPr>
              <a:t>-3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2B67AAD9-BB4D-4AD6-815D-52DC5150380C}"/>
              </a:ext>
            </a:extLst>
          </p:cNvPr>
          <p:cNvSpPr txBox="1">
            <a:spLocks/>
          </p:cNvSpPr>
          <p:nvPr/>
        </p:nvSpPr>
        <p:spPr>
          <a:xfrm>
            <a:off x="3878793" y="925221"/>
            <a:ext cx="7463462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In local setting, </a:t>
            </a:r>
            <a:r>
              <a:rPr lang="en-US" sz="3200" b="1" dirty="0">
                <a:solidFill>
                  <a:schemeClr val="tx1"/>
                </a:solidFill>
              </a:rPr>
              <a:t>history &amp; chest X-ray are sufficient as initial work-up </a:t>
            </a:r>
            <a:r>
              <a:rPr lang="en-US" sz="3200" dirty="0">
                <a:solidFill>
                  <a:schemeClr val="tx1"/>
                </a:solidFill>
              </a:rPr>
              <a:t>at primary care level on suspected EVALI cases.</a:t>
            </a:r>
          </a:p>
          <a:p>
            <a:r>
              <a:rPr lang="en-US" sz="3200" b="1" dirty="0">
                <a:solidFill>
                  <a:schemeClr val="tx1"/>
                </a:solidFill>
              </a:rPr>
              <a:t>Early follow-up within 24 - 48 hours </a:t>
            </a:r>
            <a:r>
              <a:rPr lang="en-US" sz="3200" dirty="0">
                <a:solidFill>
                  <a:schemeClr val="tx1"/>
                </a:solidFill>
              </a:rPr>
              <a:t>post-discharge is essential due to the considerable degree of </a:t>
            </a:r>
            <a:r>
              <a:rPr lang="en-US" sz="3200" dirty="0" err="1">
                <a:solidFill>
                  <a:schemeClr val="tx1"/>
                </a:solidFill>
              </a:rPr>
              <a:t>rehospitalisation</a:t>
            </a:r>
            <a:r>
              <a:rPr lang="en-US" sz="3200" dirty="0">
                <a:solidFill>
                  <a:schemeClr val="tx1"/>
                </a:solidFill>
              </a:rPr>
              <a:t> &amp; death among those with co-morbidities.</a:t>
            </a:r>
            <a:r>
              <a:rPr lang="en-US" sz="3200" baseline="30000" dirty="0">
                <a:solidFill>
                  <a:schemeClr val="tx1"/>
                </a:solidFill>
              </a:rPr>
              <a:t>34</a:t>
            </a:r>
          </a:p>
          <a:p>
            <a:endParaRPr lang="en-US" sz="3200" baseline="30000" dirty="0">
              <a:solidFill>
                <a:schemeClr val="tx1"/>
              </a:solidFill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</a:rPr>
              <a:t>   34. Evans ME, et al. Update: Interim Guidance for Health Care Professionals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</a:rPr>
              <a:t>           Evaluating and Caring for Patients with Suspected E-cigarette, or Vaping, Product 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</a:rPr>
              <a:t>           Use-Associated Lung Injury and for Reducing the Risk for Rehospitalization and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</a:rPr>
              <a:t>           Death Following Hospital Discharge - United States, December 2019. MMWR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</a:rPr>
              <a:t>           </a:t>
            </a:r>
            <a:r>
              <a:rPr lang="en-US" sz="1400" dirty="0" err="1">
                <a:solidFill>
                  <a:schemeClr val="tx1"/>
                </a:solidFill>
              </a:rPr>
              <a:t>Morb</a:t>
            </a:r>
            <a:r>
              <a:rPr lang="en-US" sz="1400" dirty="0">
                <a:solidFill>
                  <a:schemeClr val="tx1"/>
                </a:solidFill>
              </a:rPr>
              <a:t> Mortal </a:t>
            </a:r>
            <a:r>
              <a:rPr lang="en-US" sz="1400" dirty="0" err="1">
                <a:solidFill>
                  <a:schemeClr val="tx1"/>
                </a:solidFill>
              </a:rPr>
              <a:t>Wkly</a:t>
            </a:r>
            <a:r>
              <a:rPr lang="en-US" sz="1400" dirty="0">
                <a:solidFill>
                  <a:schemeClr val="tx1"/>
                </a:solidFill>
              </a:rPr>
              <a:t> Rep. 2020;68(5152):1189-1194</a:t>
            </a:r>
          </a:p>
        </p:txBody>
      </p:sp>
    </p:spTree>
    <p:extLst>
      <p:ext uri="{BB962C8B-B14F-4D97-AF65-F5344CB8AC3E}">
        <p14:creationId xmlns:p14="http://schemas.microsoft.com/office/powerpoint/2010/main" xmlns="" val="11448846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B9F10D-B3F9-45E3-862B-8E3FD35FB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00" y="1298448"/>
            <a:ext cx="8081818" cy="3255264"/>
          </a:xfrm>
        </p:spPr>
        <p:txBody>
          <a:bodyPr>
            <a:noAutofit/>
          </a:bodyPr>
          <a:lstStyle/>
          <a:p>
            <a:r>
              <a:rPr lang="en-US" sz="6000" b="1" dirty="0">
                <a:solidFill>
                  <a:schemeClr val="tx1"/>
                </a:solidFill>
              </a:rPr>
              <a:t>Management in Emergency Department/ </a:t>
            </a:r>
            <a:br>
              <a:rPr lang="en-US" sz="6000" b="1" dirty="0">
                <a:solidFill>
                  <a:schemeClr val="tx1"/>
                </a:solidFill>
              </a:rPr>
            </a:br>
            <a:r>
              <a:rPr lang="en-US" sz="6000" b="1" dirty="0">
                <a:solidFill>
                  <a:schemeClr val="tx1"/>
                </a:solidFill>
              </a:rPr>
              <a:t>Primary Care Facility</a:t>
            </a:r>
            <a:endParaRPr lang="en-MY" sz="6000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075E2E6-D93D-4CB1-A017-868318436A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60823486-7078-4E89-9161-1EDF1D2ED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9733" y="5237018"/>
            <a:ext cx="1050767" cy="161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714933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D7C9AE4-A47C-4736-9B13-978EAE5AA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en-MY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A2ACFD4-6A00-4F37-936B-5CE6EB247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2BA7687A-8695-4283-83C4-1CFE21D535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9733" y="5237018"/>
            <a:ext cx="1050767" cy="1617687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xmlns="" id="{BA31CB77-C2CD-4198-9480-03EC9ACFD232}"/>
              </a:ext>
            </a:extLst>
          </p:cNvPr>
          <p:cNvSpPr txBox="1">
            <a:spLocks/>
          </p:cNvSpPr>
          <p:nvPr/>
        </p:nvSpPr>
        <p:spPr>
          <a:xfrm>
            <a:off x="252918" y="1123837"/>
            <a:ext cx="3044463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MY" b="1" dirty="0">
                <a:solidFill>
                  <a:schemeClr val="bg1"/>
                </a:solidFill>
              </a:rPr>
              <a:t>Management in ED/PC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2B67AAD9-BB4D-4AD6-815D-52DC5150380C}"/>
              </a:ext>
            </a:extLst>
          </p:cNvPr>
          <p:cNvSpPr txBox="1">
            <a:spLocks/>
          </p:cNvSpPr>
          <p:nvPr/>
        </p:nvSpPr>
        <p:spPr>
          <a:xfrm>
            <a:off x="3878793" y="925221"/>
            <a:ext cx="698792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>
                <a:solidFill>
                  <a:schemeClr val="tx1"/>
                </a:solidFill>
              </a:rPr>
              <a:t>Determining the need for hospital admission </a:t>
            </a:r>
            <a:r>
              <a:rPr lang="en-US" sz="3200" b="1" dirty="0">
                <a:solidFill>
                  <a:schemeClr val="tx1"/>
                </a:solidFill>
              </a:rPr>
              <a:t>requires careful clinical judgement </a:t>
            </a:r>
            <a:r>
              <a:rPr lang="en-US" sz="3200" dirty="0">
                <a:solidFill>
                  <a:schemeClr val="tx1"/>
                </a:solidFill>
              </a:rPr>
              <a:t>by the emergency physician </a:t>
            </a:r>
            <a:r>
              <a:rPr lang="en-US" sz="3200" b="1" dirty="0">
                <a:solidFill>
                  <a:schemeClr val="tx1"/>
                </a:solidFill>
              </a:rPr>
              <a:t>due to high risk of </a:t>
            </a:r>
            <a:r>
              <a:rPr lang="en-US" sz="3200" b="1" dirty="0" err="1">
                <a:solidFill>
                  <a:schemeClr val="tx1"/>
                </a:solidFill>
              </a:rPr>
              <a:t>rehospitalisation</a:t>
            </a:r>
            <a:r>
              <a:rPr lang="en-US" sz="3200" b="1" dirty="0">
                <a:solidFill>
                  <a:schemeClr val="tx1"/>
                </a:solidFill>
              </a:rPr>
              <a:t> &amp; mortality </a:t>
            </a:r>
            <a:r>
              <a:rPr lang="en-US" sz="3200" dirty="0">
                <a:solidFill>
                  <a:schemeClr val="tx1"/>
                </a:solidFill>
              </a:rPr>
              <a:t>among the EVALI patients.</a:t>
            </a:r>
            <a:r>
              <a:rPr lang="en-US" sz="3200" baseline="30000" dirty="0">
                <a:solidFill>
                  <a:schemeClr val="tx1"/>
                </a:solidFill>
              </a:rPr>
              <a:t>19</a:t>
            </a:r>
          </a:p>
          <a:p>
            <a:endParaRPr lang="en-US" sz="3200" baseline="30000" dirty="0">
              <a:solidFill>
                <a:schemeClr val="tx1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</a:rPr>
              <a:t>19. </a:t>
            </a:r>
            <a:r>
              <a:rPr lang="en-US" sz="1400" dirty="0" err="1">
                <a:solidFill>
                  <a:schemeClr val="tx1"/>
                </a:solidFill>
              </a:rPr>
              <a:t>Aldy</a:t>
            </a:r>
            <a:r>
              <a:rPr lang="en-US" sz="1400" dirty="0">
                <a:solidFill>
                  <a:schemeClr val="tx1"/>
                </a:solidFill>
              </a:rPr>
              <a:t> K, et al. E-cigarette or vaping product use-associated lung injury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</a:rPr>
              <a:t>       (EVALI) features and recognition in the emergency department. J Am Coll </a:t>
            </a:r>
            <a:r>
              <a:rPr lang="en-US" sz="1400" dirty="0" err="1">
                <a:solidFill>
                  <a:schemeClr val="tx1"/>
                </a:solidFill>
              </a:rPr>
              <a:t>Emerg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>
                <a:solidFill>
                  <a:schemeClr val="tx1"/>
                </a:solidFill>
              </a:rPr>
              <a:t>       Physicians Open.2020;1(5):1090-1096</a:t>
            </a:r>
          </a:p>
        </p:txBody>
      </p:sp>
    </p:spTree>
    <p:extLst>
      <p:ext uri="{BB962C8B-B14F-4D97-AF65-F5344CB8AC3E}">
        <p14:creationId xmlns:p14="http://schemas.microsoft.com/office/powerpoint/2010/main" xmlns="" val="4152364481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4297</TotalTime>
  <Words>826</Words>
  <Application>Microsoft Office PowerPoint</Application>
  <PresentationFormat>Custom</PresentationFormat>
  <Paragraphs>118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Frame</vt:lpstr>
      <vt:lpstr>Training of Core Trainers on  Clinical Practice Guidelines (CPG)  Management of E-Cigarette or Vaping Product Use-Associated Lung Injury (EVALI)</vt:lpstr>
      <vt:lpstr>Learning objectives</vt:lpstr>
      <vt:lpstr>Introduction </vt:lpstr>
      <vt:lpstr>Indication for Referral &amp; Admission</vt:lpstr>
      <vt:lpstr> </vt:lpstr>
      <vt:lpstr>Indication for admission-2</vt:lpstr>
      <vt:lpstr> </vt:lpstr>
      <vt:lpstr>Management in Emergency Department/  Primary Care Facility</vt:lpstr>
      <vt:lpstr> </vt:lpstr>
      <vt:lpstr> </vt:lpstr>
      <vt:lpstr>Management in ED/PC-3</vt:lpstr>
      <vt:lpstr> </vt:lpstr>
      <vt:lpstr>Discharge from Hospital Admission</vt:lpstr>
      <vt:lpstr>Discharge from hospital admission</vt:lpstr>
      <vt:lpstr>Discharge from hospital admission-2</vt:lpstr>
      <vt:lpstr>Discharge from hospital admission-3</vt:lpstr>
      <vt:lpstr> </vt:lpstr>
      <vt:lpstr>Discharge hospital prescription</vt:lpstr>
      <vt:lpstr>FOLLOW UP CHECK LIST</vt:lpstr>
      <vt:lpstr>Take home messages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Core Trainers on  Clinical Practice Guidelines (CPG)  Management of E-Cigarette or Vaping Product Use-Associated Lung Injury (EVALI)</dc:title>
  <dc:creator>Mohd Aminuddin Mohd Yusof</dc:creator>
  <cp:lastModifiedBy>HANIN FARHANA</cp:lastModifiedBy>
  <cp:revision>35</cp:revision>
  <dcterms:created xsi:type="dcterms:W3CDTF">2021-12-21T02:11:57Z</dcterms:created>
  <dcterms:modified xsi:type="dcterms:W3CDTF">2022-06-09T07:26:55Z</dcterms:modified>
</cp:coreProperties>
</file>